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Proxima Nova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ProximaNova-regular.fntdata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font" Target="fonts/ProximaNova-italic.fntdata"/><Relationship Id="rId23" Type="http://schemas.openxmlformats.org/officeDocument/2006/relationships/slide" Target="slides/slide18.xml"/><Relationship Id="rId45" Type="http://schemas.openxmlformats.org/officeDocument/2006/relationships/font" Target="fonts/ProximaNov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ProximaNova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895a10fde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895a10fde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895a10fd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895a10fd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895a10fd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e895a10fd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895a10fde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895a10fde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895a10fde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895a10fde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895a10fd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e895a10fd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7d1923c1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7d1923c1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e895a10fd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e895a10fd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895a10fd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895a10fd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7d1923c1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7d1923c1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a22772e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a22772e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895a10fd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895a10fd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895a10fd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895a10fd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e923aedf4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e923aedf4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e923aedf4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e923aedf4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895a10fde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e895a10fde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e895a10fde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e895a10fd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9248bd5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e9248bd5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895a10fd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895a10fd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895a10fd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e895a10fd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895a10fd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895a10fd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3fa8560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83fa8560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e895a10fd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e895a10fd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e9248bd51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e9248bd51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9248bd51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e9248bd51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9248bd51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e9248bd51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895a10fde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895a10fde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895a10fde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e895a10fd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e7483185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e7483185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e5a1b4e583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e5a1b4e583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e5a1b4e583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e5a1b4e583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5a1b4e583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5a1b4e583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626d24df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e626d24df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895a10f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895a10f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895a10fd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895a10fd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5a1b4e583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5a1b4e583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895a10fd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895a10fd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2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png"/><Relationship Id="rId4" Type="http://schemas.openxmlformats.org/officeDocument/2006/relationships/image" Target="../media/image3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Relationship Id="rId4" Type="http://schemas.openxmlformats.org/officeDocument/2006/relationships/image" Target="../media/image2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SAyqZVkt7SSuK80stfuvmzpnDGSZ4lVL/view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8.png"/><Relationship Id="rId6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Módulo 3: Introducción al modelado de datos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Diplomatura en Ciencias Sociales Computacionales y Humanidades Digitales (IDAES-UNSAM) - Agosto 2022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37818" l="15544" r="15948" t="36940"/>
          <a:stretch/>
        </p:blipFill>
        <p:spPr>
          <a:xfrm>
            <a:off x="7195950" y="284375"/>
            <a:ext cx="1684874" cy="46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7 preguntas que puede responder la regresión lineal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/>
              <a:t>¿</a:t>
            </a:r>
            <a:r>
              <a:rPr lang="en-GB">
                <a:highlight>
                  <a:schemeClr val="lt2"/>
                </a:highlight>
              </a:rPr>
              <a:t>Existe una relación</a:t>
            </a:r>
            <a:r>
              <a:rPr lang="en-GB"/>
              <a:t> entre las variables independiente y dependiente?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/>
              <a:t>¿</a:t>
            </a:r>
            <a:r>
              <a:rPr lang="en-GB">
                <a:highlight>
                  <a:schemeClr val="lt2"/>
                </a:highlight>
              </a:rPr>
              <a:t>Cuán fuerte</a:t>
            </a:r>
            <a:r>
              <a:rPr lang="en-GB"/>
              <a:t> es esa relación?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/>
              <a:t>¿Cuáles de las variables independientes tienen </a:t>
            </a:r>
            <a:r>
              <a:rPr lang="en-GB">
                <a:highlight>
                  <a:schemeClr val="lt2"/>
                </a:highlight>
              </a:rPr>
              <a:t>efecto</a:t>
            </a:r>
            <a:r>
              <a:rPr lang="en-GB"/>
              <a:t> en la variable dependiente?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/>
              <a:t>¿Con cuánta precisión podemos </a:t>
            </a:r>
            <a:r>
              <a:rPr lang="en-GB">
                <a:highlight>
                  <a:schemeClr val="lt2"/>
                </a:highlight>
              </a:rPr>
              <a:t>estimar el efecto</a:t>
            </a:r>
            <a:r>
              <a:rPr lang="en-GB"/>
              <a:t> de cada variable independiente en la variable dependiente?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/>
              <a:t>¿Con cuánta precisión podemos </a:t>
            </a:r>
            <a:r>
              <a:rPr lang="en-GB">
                <a:highlight>
                  <a:schemeClr val="lt2"/>
                </a:highlight>
              </a:rPr>
              <a:t>predecir</a:t>
            </a:r>
            <a:r>
              <a:rPr lang="en-GB"/>
              <a:t> la variable dependiente?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/>
              <a:t>¿La relación entre las variables es </a:t>
            </a:r>
            <a:r>
              <a:rPr lang="en-GB">
                <a:highlight>
                  <a:schemeClr val="lt2"/>
                </a:highlight>
              </a:rPr>
              <a:t>lineal</a:t>
            </a:r>
            <a:r>
              <a:rPr lang="en-GB"/>
              <a:t>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/>
              <a:t>¿Hay </a:t>
            </a:r>
            <a:r>
              <a:rPr lang="en-GB">
                <a:highlight>
                  <a:schemeClr val="lt2"/>
                </a:highlight>
              </a:rPr>
              <a:t>interacción</a:t>
            </a:r>
            <a:r>
              <a:rPr lang="en-GB"/>
              <a:t>/sinergia entre las variables independientes?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</a:t>
            </a:r>
            <a:r>
              <a:rPr lang="en-GB"/>
              <a:t>Regresión lineal simple: fórmula, coeficientes y mínimos cuadrados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fórmula de la regresión lineal simple honra su nombre</a:t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Y</a:t>
            </a:r>
            <a:r>
              <a:rPr lang="en-GB"/>
              <a:t>: variable dependiente/objetivo/target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X</a:t>
            </a:r>
            <a:r>
              <a:rPr lang="en-GB"/>
              <a:t>: variable independiente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𝛽</a:t>
            </a:r>
            <a:r>
              <a:rPr b="1" baseline="-25000" lang="en-GB"/>
              <a:t>0</a:t>
            </a:r>
            <a:r>
              <a:rPr lang="en-GB"/>
              <a:t>: intercept/ordenada al origen. El valor de Y cuando X = 0.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/>
              <a:t>𝛽</a:t>
            </a:r>
            <a:r>
              <a:rPr b="1" baseline="-25000" lang="en-GB"/>
              <a:t>1</a:t>
            </a:r>
            <a:r>
              <a:rPr lang="en-GB"/>
              <a:t>: slope/pendiente. La pendiente de la recta de regresión. La cantidad promedio de unidades que varía Y al variar una unidad X.</a:t>
            </a:r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050" y="3169238"/>
            <a:ext cx="3590925" cy="1247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25" y="1170125"/>
            <a:ext cx="3188585" cy="1999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recta que pase más cerca de los puntos. Pero ¿cómo medir “más cerca”?</a:t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4572000" y="2571750"/>
            <a:ext cx="4260300" cy="23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La recta de regresión que pasa más cerca de todos los puntos es aquella en la que la suma de los </a:t>
            </a:r>
            <a:r>
              <a:rPr i="1" lang="en-GB"/>
              <a:t>e</a:t>
            </a:r>
            <a:r>
              <a:rPr baseline="30000" i="1" lang="en-GB"/>
              <a:t>2</a:t>
            </a:r>
            <a:r>
              <a:rPr lang="en-GB"/>
              <a:t> (o sea, la suma de los cuadrados de las distancias a la recta) son </a:t>
            </a:r>
            <a:r>
              <a:rPr lang="en-GB">
                <a:highlight>
                  <a:schemeClr val="lt2"/>
                </a:highlight>
              </a:rPr>
              <a:t>reducidos al mínimo posible</a:t>
            </a:r>
            <a:r>
              <a:rPr lang="en-GB"/>
              <a:t>.</a:t>
            </a: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22525"/>
            <a:ext cx="4267200" cy="357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4" y="1322525"/>
            <a:ext cx="4470825" cy="938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</a:t>
            </a:r>
            <a:r>
              <a:rPr lang="en-GB"/>
              <a:t>Existencia de la relación: p-value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¿Cómo comprobar si la relación entre X e Y es estadísticamente significativa o no?</a:t>
            </a:r>
            <a:endParaRPr/>
          </a:p>
        </p:txBody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575950"/>
            <a:ext cx="4260300" cy="29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Planteamos un test de hipótesis: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-GB"/>
              <a:t>H</a:t>
            </a:r>
            <a:r>
              <a:rPr b="1" baseline="-25000" i="1" lang="en-GB"/>
              <a:t>0</a:t>
            </a:r>
            <a:r>
              <a:rPr b="1" lang="en-GB"/>
              <a:t>:</a:t>
            </a:r>
            <a:r>
              <a:rPr lang="en-GB"/>
              <a:t> “no hay relación entre X e Y”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-GB"/>
              <a:t>H</a:t>
            </a:r>
            <a:r>
              <a:rPr b="1" baseline="-25000" i="1" lang="en-GB"/>
              <a:t>A</a:t>
            </a:r>
            <a:r>
              <a:rPr b="1" lang="en-GB"/>
              <a:t>:</a:t>
            </a:r>
            <a:r>
              <a:rPr lang="en-GB"/>
              <a:t> “hay relación entre X e Y”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Esto equivale a decir que: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-GB"/>
              <a:t>H</a:t>
            </a:r>
            <a:r>
              <a:rPr b="1" baseline="-25000" i="1" lang="en-GB"/>
              <a:t>0</a:t>
            </a:r>
            <a:r>
              <a:rPr b="1" lang="en-GB"/>
              <a:t>: </a:t>
            </a:r>
            <a:r>
              <a:rPr b="1" lang="en-GB"/>
              <a:t>𝛽</a:t>
            </a:r>
            <a:r>
              <a:rPr b="1" baseline="-25000" lang="en-GB"/>
              <a:t>1</a:t>
            </a:r>
            <a:r>
              <a:rPr b="1" lang="en-GB"/>
              <a:t>=0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Porque en ese caso, </a:t>
            </a:r>
            <a:r>
              <a:rPr b="1" lang="en-GB"/>
              <a:t>Y = 𝛽</a:t>
            </a:r>
            <a:r>
              <a:rPr b="1" baseline="-25000" lang="en-GB"/>
              <a:t>0</a:t>
            </a:r>
            <a:r>
              <a:rPr b="1" lang="en-GB"/>
              <a:t> + e</a:t>
            </a:r>
            <a:endParaRPr/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4707500" y="1575950"/>
            <a:ext cx="4260300" cy="2992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La probabilidad de que </a:t>
            </a:r>
            <a:r>
              <a:rPr b="1" lang="en-GB">
                <a:solidFill>
                  <a:schemeClr val="lt1"/>
                </a:solidFill>
              </a:rPr>
              <a:t>𝛽</a:t>
            </a:r>
            <a:r>
              <a:rPr b="1" baseline="-25000" lang="en-GB">
                <a:solidFill>
                  <a:schemeClr val="lt1"/>
                </a:solidFill>
              </a:rPr>
              <a:t>1</a:t>
            </a:r>
            <a:r>
              <a:rPr b="1" lang="en-GB">
                <a:solidFill>
                  <a:schemeClr val="lt1"/>
                </a:solidFill>
              </a:rPr>
              <a:t>=0 es el p-valor o p-value.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lt1"/>
                </a:solidFill>
              </a:rPr>
              <a:t>Si el error estándar de </a:t>
            </a:r>
            <a:r>
              <a:rPr b="1" lang="en-GB">
                <a:solidFill>
                  <a:schemeClr val="lt1"/>
                </a:solidFill>
              </a:rPr>
              <a:t>𝛽</a:t>
            </a:r>
            <a:r>
              <a:rPr b="1" baseline="-25000" lang="en-GB">
                <a:solidFill>
                  <a:schemeClr val="lt1"/>
                </a:solidFill>
              </a:rPr>
              <a:t>1</a:t>
            </a:r>
            <a:r>
              <a:rPr b="1" lang="en-GB">
                <a:solidFill>
                  <a:schemeClr val="lt1"/>
                </a:solidFill>
              </a:rPr>
              <a:t> </a:t>
            </a:r>
            <a:r>
              <a:rPr lang="en-GB">
                <a:solidFill>
                  <a:schemeClr val="lt1"/>
                </a:solidFill>
              </a:rPr>
              <a:t>es pequeño, incluso valores bajos de </a:t>
            </a:r>
            <a:r>
              <a:rPr b="1" lang="en-GB">
                <a:solidFill>
                  <a:schemeClr val="lt1"/>
                </a:solidFill>
              </a:rPr>
              <a:t>𝛽</a:t>
            </a:r>
            <a:r>
              <a:rPr b="1" baseline="-25000" lang="en-GB">
                <a:solidFill>
                  <a:schemeClr val="lt1"/>
                </a:solidFill>
              </a:rPr>
              <a:t>1</a:t>
            </a:r>
            <a:r>
              <a:rPr lang="en-GB">
                <a:solidFill>
                  <a:schemeClr val="lt1"/>
                </a:solidFill>
              </a:rPr>
              <a:t> pueden significar que haya evidencia de que </a:t>
            </a:r>
            <a:r>
              <a:rPr b="1" lang="en-GB">
                <a:solidFill>
                  <a:schemeClr val="lt1"/>
                </a:solidFill>
              </a:rPr>
              <a:t>𝛽</a:t>
            </a:r>
            <a:r>
              <a:rPr b="1" baseline="-25000" lang="en-GB">
                <a:solidFill>
                  <a:schemeClr val="lt1"/>
                </a:solidFill>
              </a:rPr>
              <a:t>1</a:t>
            </a:r>
            <a:r>
              <a:rPr b="1" lang="en-GB">
                <a:solidFill>
                  <a:schemeClr val="lt1"/>
                </a:solidFill>
              </a:rPr>
              <a:t>≠0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 general, p-values menores a 0.05 son suficientes para asumir la existencia de la relación</a:t>
            </a:r>
            <a:endParaRPr/>
          </a:p>
        </p:txBody>
      </p:sp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311700" y="3505575"/>
            <a:ext cx="8520600" cy="12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 el output de arriba, </a:t>
            </a:r>
            <a:r>
              <a:rPr lang="en-GB"/>
              <a:t>la variable TV (presupuesto destinado a publicidad en TV) tiene una </a:t>
            </a:r>
            <a:r>
              <a:rPr lang="en-GB">
                <a:highlight>
                  <a:schemeClr val="lt2"/>
                </a:highlight>
              </a:rPr>
              <a:t>relación significativa</a:t>
            </a:r>
            <a:r>
              <a:rPr lang="en-GB"/>
              <a:t> con ventas, en tanto su p-value es menor a 0.0001.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El valor del coeficiente </a:t>
            </a:r>
            <a:r>
              <a:rPr b="1" lang="en-GB"/>
              <a:t>𝛽</a:t>
            </a:r>
            <a:r>
              <a:rPr b="1" baseline="-25000" lang="en-GB"/>
              <a:t>TV</a:t>
            </a:r>
            <a:r>
              <a:rPr lang="en-GB"/>
              <a:t> nos permite cuantificar el efecto de TV sobre ventas.</a:t>
            </a:r>
            <a:endParaRPr/>
          </a:p>
        </p:txBody>
      </p:sp>
      <p:pic>
        <p:nvPicPr>
          <p:cNvPr id="158" name="Google Shape;1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0650" y="1409325"/>
            <a:ext cx="5862700" cy="186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IV.</a:t>
            </a:r>
            <a:r>
              <a:rPr lang="en-GB"/>
              <a:t>Accuracy del modelo: RSE y R</a:t>
            </a:r>
            <a:r>
              <a:rPr baseline="30000" lang="en-GB"/>
              <a:t>2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RSE y R</a:t>
            </a:r>
            <a:r>
              <a:rPr baseline="30000" lang="en-GB"/>
              <a:t>2</a:t>
            </a:r>
            <a:r>
              <a:rPr lang="en-GB"/>
              <a:t> miden la precisión de la regresión para predecir Y</a:t>
            </a:r>
            <a:endParaRPr/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311700" y="2111725"/>
            <a:ext cx="4260300" cy="24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RSE (Residual Standard Error) es el tamaño promedio del desvío de las predicciones de Y respecto de la </a:t>
            </a:r>
            <a:r>
              <a:rPr lang="en-GB"/>
              <a:t>línea</a:t>
            </a:r>
            <a:r>
              <a:rPr lang="en-GB"/>
              <a:t> real de regresión.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Es un </a:t>
            </a:r>
            <a:r>
              <a:rPr lang="en-GB">
                <a:highlight>
                  <a:schemeClr val="lt2"/>
                </a:highlight>
              </a:rPr>
              <a:t>número absoluto</a:t>
            </a:r>
            <a:r>
              <a:rPr lang="en-GB"/>
              <a:t>, expresado en la misma unidad que la variable Y.</a:t>
            </a:r>
            <a:endParaRPr/>
          </a:p>
        </p:txBody>
      </p:sp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039413"/>
            <a:ext cx="3962400" cy="10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4572000" y="2111725"/>
            <a:ext cx="4260300" cy="24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</a:t>
            </a:r>
            <a:r>
              <a:rPr baseline="30000" lang="en-GB"/>
              <a:t>2</a:t>
            </a:r>
            <a:r>
              <a:rPr lang="en-GB"/>
              <a:t> es una proporción, varía entre 0 y 1, y expresa la porción de variabilidad de Y que puede ser explicada usando X en el presente modelo.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Su valor es </a:t>
            </a:r>
            <a:r>
              <a:rPr lang="en-GB">
                <a:highlight>
                  <a:schemeClr val="lt2"/>
                </a:highlight>
              </a:rPr>
              <a:t>independiente de la unidad</a:t>
            </a:r>
            <a:r>
              <a:rPr lang="en-GB"/>
              <a:t> de Y. Según la disciplina, un R de 0.6, 0.7 ó 0.8 es visto con diferentes ojos.</a:t>
            </a: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913" y="1045613"/>
            <a:ext cx="4179866" cy="10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6525" y="76200"/>
            <a:ext cx="6650958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" y="1210600"/>
            <a:ext cx="8839199" cy="322761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Estructura de las clases</a:t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 rot="10800000">
            <a:off x="2126500" y="1061125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</a:t>
            </a:r>
            <a:r>
              <a:rPr lang="en-GB"/>
              <a:t>.</a:t>
            </a:r>
            <a:r>
              <a:rPr lang="en-GB"/>
              <a:t>Regresión múltiple: ¿por qué no una simple por cada variable?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 podríamos predecir e ignoraríamos los demás efectos</a:t>
            </a:r>
            <a:endParaRPr/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311700" y="1261075"/>
            <a:ext cx="4260300" cy="33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Con una sucesión de regresiones simples en lugar de una múltiple, no es claro cómo podríamos predecir valores que incorporen el efecto de las demás variables.</a:t>
            </a:r>
            <a:endParaRPr/>
          </a:p>
        </p:txBody>
      </p:sp>
      <p:sp>
        <p:nvSpPr>
          <p:cNvPr id="189" name="Google Shape;189;p33"/>
          <p:cNvSpPr txBox="1"/>
          <p:nvPr>
            <p:ph idx="1" type="body"/>
          </p:nvPr>
        </p:nvSpPr>
        <p:spPr>
          <a:xfrm>
            <a:off x="4707500" y="1261075"/>
            <a:ext cx="4260300" cy="330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lt1"/>
                </a:solidFill>
              </a:rPr>
              <a:t>Además, en cada coeficiente individual estaríamos ignorando el efecto de las demás variables. Si las variables tienen alguna correlación, podemos encontrar efectos que no son tales cuando controlamos por otra variable.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Fórmula y ejemplos de coeficientes</a:t>
            </a:r>
            <a:endParaRPr/>
          </a:p>
        </p:txBody>
      </p:sp>
      <p:sp>
        <p:nvSpPr>
          <p:cNvPr id="195" name="Google Shape;195;p34"/>
          <p:cNvSpPr txBox="1"/>
          <p:nvPr>
            <p:ph idx="1" type="body"/>
          </p:nvPr>
        </p:nvSpPr>
        <p:spPr>
          <a:xfrm>
            <a:off x="311700" y="1904950"/>
            <a:ext cx="4512300" cy="26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fórmula de la regresión múltiple es igual a la de la simple, sólo que extendida por cada variable que incluimos.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Las tablas de la derecha muestran cómo una relación significativa en una regresión simple </a:t>
            </a:r>
            <a:r>
              <a:rPr lang="en-GB">
                <a:highlight>
                  <a:schemeClr val="lt2"/>
                </a:highlight>
              </a:rPr>
              <a:t>puede desaparecer cuando controlamos</a:t>
            </a:r>
            <a:r>
              <a:rPr lang="en-GB"/>
              <a:t> por otras variables en una regresión múltiple.</a:t>
            </a:r>
            <a:endParaRPr/>
          </a:p>
        </p:txBody>
      </p:sp>
      <p:pic>
        <p:nvPicPr>
          <p:cNvPr id="196" name="Google Shape;19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52463"/>
            <a:ext cx="3914775" cy="7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3225" y="1152474"/>
            <a:ext cx="3859074" cy="184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4125" y="3192100"/>
            <a:ext cx="4008176" cy="13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¿Cómo se lee un coeficiente de regresión múltiple?</a:t>
            </a:r>
            <a:endParaRPr/>
          </a:p>
        </p:txBody>
      </p:sp>
      <p:sp>
        <p:nvSpPr>
          <p:cNvPr id="204" name="Google Shape;204;p3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/>
              <a:t>𝛽</a:t>
            </a:r>
            <a:r>
              <a:rPr b="1" baseline="-25000" lang="en-GB"/>
              <a:t>p</a:t>
            </a:r>
            <a:r>
              <a:rPr lang="en-GB"/>
              <a:t> en una regresión lineal múltiple es la cantidad de unidades que aumenta nuestra predicción de la variable </a:t>
            </a:r>
            <a:r>
              <a:rPr b="1" lang="en-GB"/>
              <a:t>Y</a:t>
            </a:r>
            <a:r>
              <a:rPr lang="en-GB"/>
              <a:t> cuando aumenta una unidad la variable </a:t>
            </a:r>
            <a:r>
              <a:rPr b="1" lang="en-GB"/>
              <a:t>X</a:t>
            </a:r>
            <a:r>
              <a:rPr b="1" baseline="-25000" lang="en-GB"/>
              <a:t>p</a:t>
            </a:r>
            <a:r>
              <a:rPr lang="en-GB"/>
              <a:t>, </a:t>
            </a:r>
            <a:r>
              <a:rPr i="1" lang="en-GB">
                <a:highlight>
                  <a:schemeClr val="lt2"/>
                </a:highlight>
              </a:rPr>
              <a:t>manteniendo todas las demás variables estables</a:t>
            </a:r>
            <a:r>
              <a:rPr i="1" lang="en-GB"/>
              <a:t>.</a:t>
            </a:r>
            <a:endParaRPr i="1"/>
          </a:p>
        </p:txBody>
      </p:sp>
      <p:pic>
        <p:nvPicPr>
          <p:cNvPr id="205" name="Google Shape;20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3350" y="1152475"/>
            <a:ext cx="300219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</a:t>
            </a:r>
            <a:r>
              <a:rPr lang="en-GB"/>
              <a:t>I.</a:t>
            </a:r>
            <a:r>
              <a:rPr lang="en-GB"/>
              <a:t>Variables independientes cualitativas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Variables cualitativas dicotómicas: agregamos una dummy</a:t>
            </a:r>
            <a:endParaRPr/>
          </a:p>
        </p:txBody>
      </p:sp>
      <p:sp>
        <p:nvSpPr>
          <p:cNvPr id="216" name="Google Shape;216;p37"/>
          <p:cNvSpPr txBox="1"/>
          <p:nvPr>
            <p:ph idx="1" type="body"/>
          </p:nvPr>
        </p:nvSpPr>
        <p:spPr>
          <a:xfrm>
            <a:off x="311700" y="2692825"/>
            <a:ext cx="42603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Un valor de 1 para una categoría y 0 para la otra. </a:t>
            </a:r>
            <a:r>
              <a:rPr b="1" lang="en-GB"/>
              <a:t>𝛽</a:t>
            </a:r>
            <a:r>
              <a:rPr b="1" baseline="-25000" lang="en-GB"/>
              <a:t>1</a:t>
            </a:r>
            <a:r>
              <a:rPr lang="en-GB"/>
              <a:t> es entonces ahora el coeficiente que representa la </a:t>
            </a:r>
            <a:r>
              <a:rPr lang="en-GB">
                <a:highlight>
                  <a:schemeClr val="lt2"/>
                </a:highlight>
              </a:rPr>
              <a:t>diferencia</a:t>
            </a:r>
            <a:r>
              <a:rPr lang="en-GB"/>
              <a:t> promedio en la variable </a:t>
            </a:r>
            <a:r>
              <a:rPr b="1" lang="en-GB"/>
              <a:t>Y</a:t>
            </a:r>
            <a:r>
              <a:rPr lang="en-GB"/>
              <a:t> entre las dos categorías de </a:t>
            </a:r>
            <a:r>
              <a:rPr b="1" lang="en-GB"/>
              <a:t>X</a:t>
            </a:r>
            <a:r>
              <a:rPr lang="en-GB"/>
              <a:t>.</a:t>
            </a:r>
            <a:endParaRPr/>
          </a:p>
        </p:txBody>
      </p:sp>
      <p:pic>
        <p:nvPicPr>
          <p:cNvPr id="217" name="Google Shape;21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152475"/>
            <a:ext cx="4260300" cy="747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899900"/>
            <a:ext cx="4260299" cy="79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7"/>
          <p:cNvSpPr txBox="1"/>
          <p:nvPr>
            <p:ph idx="1" type="body"/>
          </p:nvPr>
        </p:nvSpPr>
        <p:spPr>
          <a:xfrm>
            <a:off x="4572000" y="1152475"/>
            <a:ext cx="4260300" cy="3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categoría </a:t>
            </a:r>
            <a:r>
              <a:rPr i="1" lang="en-GB"/>
              <a:t>default</a:t>
            </a:r>
            <a:r>
              <a:rPr lang="en-GB"/>
              <a:t> puede ser cualquiera de las dos y eso cambia el valor del coeficiente y la manera de realizar la interpretación. </a:t>
            </a:r>
            <a:r>
              <a:rPr lang="en-GB">
                <a:highlight>
                  <a:schemeClr val="lt2"/>
                </a:highlight>
              </a:rPr>
              <a:t>Pero no el sentido de la diferencia ni las predicciones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Sin embargo, la elección de la categoría </a:t>
            </a:r>
            <a:r>
              <a:rPr i="1" lang="en-GB"/>
              <a:t>default</a:t>
            </a:r>
            <a:r>
              <a:rPr lang="en-GB"/>
              <a:t> que los manuales de estadística consideran “arbitraria” tiene milenios de representaciones sociales encima.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Variables con más categorías: agregamos “n-1” dummies</a:t>
            </a:r>
            <a:endParaRPr/>
          </a:p>
        </p:txBody>
      </p:sp>
      <p:sp>
        <p:nvSpPr>
          <p:cNvPr id="225" name="Google Shape;225;p38"/>
          <p:cNvSpPr txBox="1"/>
          <p:nvPr>
            <p:ph idx="1" type="body"/>
          </p:nvPr>
        </p:nvSpPr>
        <p:spPr>
          <a:xfrm>
            <a:off x="311700" y="2930500"/>
            <a:ext cx="4260300" cy="16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Seleccionamos una variable como </a:t>
            </a:r>
            <a:r>
              <a:rPr i="1" lang="en-GB"/>
              <a:t>default</a:t>
            </a:r>
            <a:r>
              <a:rPr lang="en-GB"/>
              <a:t> o </a:t>
            </a:r>
            <a:r>
              <a:rPr i="1" lang="en-GB"/>
              <a:t>baseline</a:t>
            </a:r>
            <a:r>
              <a:rPr lang="en-GB"/>
              <a:t> y determinamos </a:t>
            </a:r>
            <a:r>
              <a:rPr lang="en-GB">
                <a:highlight>
                  <a:schemeClr val="lt2"/>
                </a:highlight>
              </a:rPr>
              <a:t>coeficientes</a:t>
            </a:r>
            <a:r>
              <a:rPr lang="en-GB"/>
              <a:t> para las demás. El ejemplo de arriba tiene toda encima los siglos de historia estadounidense con el tema étnico y las categorizaciones.</a:t>
            </a:r>
            <a:endParaRPr/>
          </a:p>
        </p:txBody>
      </p:sp>
      <p:pic>
        <p:nvPicPr>
          <p:cNvPr id="226" name="Google Shape;22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240350"/>
            <a:ext cx="4267200" cy="3186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6" y="1017721"/>
            <a:ext cx="4260300" cy="622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640420"/>
            <a:ext cx="4260300" cy="1290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</a:t>
            </a:r>
            <a:r>
              <a:rPr lang="en-GB"/>
              <a:t>I.</a:t>
            </a:r>
            <a:r>
              <a:rPr lang="en-GB"/>
              <a:t>Términos de interacción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Considerando la interacción entre variables para predecir</a:t>
            </a:r>
            <a:endParaRPr/>
          </a:p>
        </p:txBody>
      </p:sp>
      <p:sp>
        <p:nvSpPr>
          <p:cNvPr id="239" name="Google Shape;239;p40"/>
          <p:cNvSpPr txBox="1"/>
          <p:nvPr>
            <p:ph idx="1" type="body"/>
          </p:nvPr>
        </p:nvSpPr>
        <p:spPr>
          <a:xfrm>
            <a:off x="311700" y="1816625"/>
            <a:ext cx="4260300" cy="27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X</a:t>
            </a:r>
            <a:r>
              <a:rPr baseline="-25000" lang="en-GB"/>
              <a:t>1</a:t>
            </a:r>
            <a:r>
              <a:rPr lang="en-GB"/>
              <a:t> puede tener efecto en Y no sólo por sí sola y sin considerar a las demás variables, sino que puede variar su efecto al interaccionar con X</a:t>
            </a:r>
            <a:r>
              <a:rPr baseline="-25000" lang="en-GB"/>
              <a:t>2</a:t>
            </a:r>
            <a:r>
              <a:rPr lang="en-GB"/>
              <a:t>. Es necesario entonces sumar un </a:t>
            </a:r>
            <a:r>
              <a:rPr lang="en-GB">
                <a:highlight>
                  <a:schemeClr val="lt2"/>
                </a:highlight>
              </a:rPr>
              <a:t>coeficiente de interacción</a:t>
            </a:r>
            <a:r>
              <a:rPr lang="en-GB"/>
              <a:t> X</a:t>
            </a:r>
            <a:r>
              <a:rPr baseline="-25000" lang="en-GB"/>
              <a:t>1</a:t>
            </a:r>
            <a:r>
              <a:rPr lang="en-GB"/>
              <a:t>X</a:t>
            </a:r>
            <a:r>
              <a:rPr baseline="-25000" lang="en-GB"/>
              <a:t>2</a:t>
            </a:r>
            <a:r>
              <a:rPr lang="en-GB"/>
              <a:t>, </a:t>
            </a:r>
            <a:r>
              <a:rPr b="1" lang="en-GB"/>
              <a:t>𝛽</a:t>
            </a:r>
            <a:r>
              <a:rPr b="1" baseline="-25000" lang="en-GB"/>
              <a:t>3</a:t>
            </a:r>
            <a:r>
              <a:rPr lang="en-GB"/>
              <a:t>,</a:t>
            </a:r>
            <a:r>
              <a:rPr b="1" baseline="-25000" lang="en-GB"/>
              <a:t> </a:t>
            </a:r>
            <a:r>
              <a:rPr lang="en-GB"/>
              <a:t>además de los coeficientes individuales </a:t>
            </a:r>
            <a:r>
              <a:rPr b="1" lang="en-GB"/>
              <a:t>𝛽</a:t>
            </a:r>
            <a:r>
              <a:rPr b="1" baseline="-25000" lang="en-GB"/>
              <a:t>1</a:t>
            </a:r>
            <a:r>
              <a:rPr b="1" lang="en-GB"/>
              <a:t> </a:t>
            </a:r>
            <a:r>
              <a:rPr lang="en-GB"/>
              <a:t>y </a:t>
            </a:r>
            <a:r>
              <a:rPr b="1" lang="en-GB"/>
              <a:t>𝛽</a:t>
            </a:r>
            <a:r>
              <a:rPr b="1" baseline="-25000" lang="en-GB"/>
              <a:t>2</a:t>
            </a:r>
            <a:r>
              <a:rPr lang="en-GB"/>
              <a:t>.</a:t>
            </a:r>
            <a:endParaRPr/>
          </a:p>
        </p:txBody>
      </p:sp>
      <p:pic>
        <p:nvPicPr>
          <p:cNvPr id="240" name="Google Shape;2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7825" y="1330113"/>
            <a:ext cx="4267200" cy="3061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75975"/>
            <a:ext cx="4260300" cy="640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VII</a:t>
            </a:r>
            <a:r>
              <a:rPr lang="en-GB"/>
              <a:t>I.</a:t>
            </a:r>
            <a:r>
              <a:rPr lang="en-GB"/>
              <a:t>Limitaciones: relaciones no-lineales, outliers, colinealidad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Bienvenido Joaquín!</a:t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-GB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Invitado: Joaquín Menendez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Senior Data Scientist en R/GA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Master in Interdisciplinary Data Science, Duke University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Licenciado en Psicología, Universidad de Buenos Aires</a:t>
            </a:r>
            <a:endParaRPr sz="180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0075" y="1152475"/>
            <a:ext cx="2062226" cy="206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Extendiendo la regresión a relaciones no lineales</a:t>
            </a:r>
            <a:endParaRPr/>
          </a:p>
        </p:txBody>
      </p:sp>
      <p:sp>
        <p:nvSpPr>
          <p:cNvPr id="252" name="Google Shape;252;p42"/>
          <p:cNvSpPr txBox="1"/>
          <p:nvPr>
            <p:ph idx="1" type="body"/>
          </p:nvPr>
        </p:nvSpPr>
        <p:spPr>
          <a:xfrm>
            <a:off x="4572000" y="2404875"/>
            <a:ext cx="4260300" cy="216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La inclusión de coeficientes para variables con grado 2 o mayor </a:t>
            </a:r>
            <a:r>
              <a:rPr lang="en-GB"/>
              <a:t>permite</a:t>
            </a:r>
            <a:r>
              <a:rPr lang="en-GB"/>
              <a:t> mejor ajuste, aunque puede volverse un poco complicado, como veremos en el próximo slide.</a:t>
            </a:r>
            <a:endParaRPr/>
          </a:p>
        </p:txBody>
      </p:sp>
      <p:pic>
        <p:nvPicPr>
          <p:cNvPr id="253" name="Google Shape;25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152475"/>
            <a:ext cx="4172438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4121" y="1152471"/>
            <a:ext cx="4348175" cy="1088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6388" y="152400"/>
            <a:ext cx="3051234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Lidiando con outliers</a:t>
            </a:r>
            <a:endParaRPr/>
          </a:p>
        </p:txBody>
      </p:sp>
      <p:sp>
        <p:nvSpPr>
          <p:cNvPr id="265" name="Google Shape;265;p44"/>
          <p:cNvSpPr txBox="1"/>
          <p:nvPr>
            <p:ph idx="1" type="body"/>
          </p:nvPr>
        </p:nvSpPr>
        <p:spPr>
          <a:xfrm>
            <a:off x="5318475" y="1152475"/>
            <a:ext cx="3513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 regresiones lineales, los outliers no mueven mucho la recta, pero sí disminuyen el R</a:t>
            </a:r>
            <a:r>
              <a:rPr baseline="30000" lang="en-GB"/>
              <a:t>2</a:t>
            </a:r>
            <a:r>
              <a:rPr lang="en-GB"/>
              <a:t>. En regresiones de mayor grado, pueden además mover mucho la curva de regresión.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Si suponemos data de mala calidad, podemos borrarlos del análisis. Pero también podrían proveer información que no estamos considerando.</a:t>
            </a:r>
            <a:endParaRPr/>
          </a:p>
        </p:txBody>
      </p:sp>
      <p:pic>
        <p:nvPicPr>
          <p:cNvPr id="266" name="Google Shape;26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76500"/>
            <a:ext cx="4689526" cy="216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Colinealidad, multicolinealidad y VIF</a:t>
            </a:r>
            <a:endParaRPr/>
          </a:p>
        </p:txBody>
      </p:sp>
      <p:sp>
        <p:nvSpPr>
          <p:cNvPr id="272" name="Google Shape;272;p45"/>
          <p:cNvSpPr txBox="1"/>
          <p:nvPr>
            <p:ph idx="1" type="body"/>
          </p:nvPr>
        </p:nvSpPr>
        <p:spPr>
          <a:xfrm>
            <a:off x="3847175" y="1152475"/>
            <a:ext cx="498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Cuando dos variables independientes están correlacionadas entre sí, el p-value puede aumentar considerablemente, </a:t>
            </a:r>
            <a:r>
              <a:rPr lang="en-GB">
                <a:highlight>
                  <a:schemeClr val="lt2"/>
                </a:highlight>
              </a:rPr>
              <a:t>enmascarando relaciones</a:t>
            </a:r>
            <a:r>
              <a:rPr lang="en-GB"/>
              <a:t> que sí existen. Una </a:t>
            </a:r>
            <a:r>
              <a:rPr lang="en-GB">
                <a:highlight>
                  <a:schemeClr val="lt2"/>
                </a:highlight>
              </a:rPr>
              <a:t>matriz de correlación</a:t>
            </a:r>
            <a:r>
              <a:rPr lang="en-GB"/>
              <a:t> puede permitirnos identificar un par de variables correlacionadas, pero puede haber multicolinealidad de 3 o más variables sin colinealidad en un par. Para identificar esto usamos el </a:t>
            </a:r>
            <a:r>
              <a:rPr lang="en-GB">
                <a:highlight>
                  <a:schemeClr val="lt2"/>
                </a:highlight>
              </a:rPr>
              <a:t>VIF</a:t>
            </a:r>
            <a:r>
              <a:rPr lang="en-GB"/>
              <a:t>. Y la solución usual es eliminar variables multicolineales o combinarlas en una.</a:t>
            </a:r>
            <a:endParaRPr/>
          </a:p>
        </p:txBody>
      </p:sp>
      <p:pic>
        <p:nvPicPr>
          <p:cNvPr id="273" name="Google Shape;27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25" y="1451488"/>
            <a:ext cx="3542375" cy="2818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IX.</a:t>
            </a:r>
            <a:r>
              <a:rPr lang="en-GB"/>
              <a:t>Comparación con un modelo no-paramétrico: regresión KNN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KNN: no paramétrico para regresiones y clasificaciones</a:t>
            </a:r>
            <a:endParaRPr/>
          </a:p>
        </p:txBody>
      </p:sp>
      <p:sp>
        <p:nvSpPr>
          <p:cNvPr id="284" name="Google Shape;284;p47"/>
          <p:cNvSpPr txBox="1"/>
          <p:nvPr>
            <p:ph idx="1" type="body"/>
          </p:nvPr>
        </p:nvSpPr>
        <p:spPr>
          <a:xfrm>
            <a:off x="3838050" y="1152475"/>
            <a:ext cx="4994400" cy="36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 un valor predefinido de K, KNN identifica las K observaciones de entrenamiento que estén más cercanas a una observación x</a:t>
            </a:r>
            <a:r>
              <a:rPr baseline="-25000" lang="en-GB"/>
              <a:t>0</a:t>
            </a:r>
            <a:r>
              <a:rPr lang="en-GB"/>
              <a:t>. Luego estima f(x</a:t>
            </a:r>
            <a:r>
              <a:rPr baseline="-25000" lang="en-GB"/>
              <a:t>0</a:t>
            </a:r>
            <a:r>
              <a:rPr lang="en-GB"/>
              <a:t>) usando la media de todas esas observaciones cercanas.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El valor óptimo de K dependerá del trade-off sesgo-varianza. Al aumentar p, KNN también deteriora su performance (y más rápidamente que la regresión lineal).</a:t>
            </a:r>
            <a:endParaRPr/>
          </a:p>
        </p:txBody>
      </p:sp>
      <p:pic>
        <p:nvPicPr>
          <p:cNvPr id="285" name="Google Shape;2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450" y="3022701"/>
            <a:ext cx="3413700" cy="199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9" y="1152475"/>
            <a:ext cx="3330450" cy="192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Vamos al break y luego al práctico con Tomi</a:t>
            </a:r>
            <a:endParaRPr/>
          </a:p>
        </p:txBody>
      </p:sp>
      <p:pic>
        <p:nvPicPr>
          <p:cNvPr id="292" name="Google Shape;29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" y="1210600"/>
            <a:ext cx="8839199" cy="3227618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8"/>
          <p:cNvSpPr/>
          <p:nvPr/>
        </p:nvSpPr>
        <p:spPr>
          <a:xfrm rot="10800000">
            <a:off x="2144875" y="2053100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9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semana que viene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martes que viene, 16 de agosto</a:t>
            </a:r>
            <a:endParaRPr/>
          </a:p>
        </p:txBody>
      </p:sp>
      <p:sp>
        <p:nvSpPr>
          <p:cNvPr id="304" name="Google Shape;304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Teórico: </a:t>
            </a:r>
            <a:r>
              <a:rPr lang="en-GB"/>
              <a:t>Clasificación: regresión logística, LDA, KNN</a:t>
            </a:r>
            <a:r>
              <a:rPr lang="en-GB"/>
              <a:t>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Práctico: resolver guía P2b. Traer dudas y/o comentarios.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Teórico 2: </a:t>
            </a:r>
            <a:r>
              <a:rPr lang="en-GB"/>
              <a:t>Regresión lineal simple, múltiple y KNN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 title="When you ask an economist to model something. https___t.co_O3a6CJXeo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1362" y="193775"/>
            <a:ext cx="6341275" cy="475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4351300"/>
            <a:ext cx="8520600" cy="5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-An Introduction to Statistical Learning: With Applications in R, 2013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973"/>
            <a:ext cx="9144001" cy="4119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Según la clase pasada, los modelos de regresión son….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51519" l="0" r="0" t="0"/>
          <a:stretch/>
        </p:blipFill>
        <p:spPr>
          <a:xfrm>
            <a:off x="152400" y="1170125"/>
            <a:ext cx="2527100" cy="18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51519" l="0" r="0" t="0"/>
          <a:stretch/>
        </p:blipFill>
        <p:spPr>
          <a:xfrm>
            <a:off x="2831900" y="1170125"/>
            <a:ext cx="2527100" cy="18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 rotWithShape="1">
          <a:blip r:embed="rId5">
            <a:alphaModFix/>
          </a:blip>
          <a:srcRect b="51519" l="0" r="0" t="0"/>
          <a:stretch/>
        </p:blipFill>
        <p:spPr>
          <a:xfrm>
            <a:off x="152400" y="3022550"/>
            <a:ext cx="2527100" cy="18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6">
            <a:alphaModFix/>
          </a:blip>
          <a:srcRect b="51519" l="0" r="0" t="0"/>
          <a:stretch/>
        </p:blipFill>
        <p:spPr>
          <a:xfrm>
            <a:off x="2831900" y="3022550"/>
            <a:ext cx="2527100" cy="18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 rotWithShape="1">
          <a:blip r:embed="rId6">
            <a:alphaModFix/>
          </a:blip>
          <a:srcRect b="0" l="0" r="0" t="48480"/>
          <a:stretch/>
        </p:blipFill>
        <p:spPr>
          <a:xfrm>
            <a:off x="5359000" y="1170124"/>
            <a:ext cx="3473300" cy="2705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¿Qué </a:t>
            </a:r>
            <a:r>
              <a:rPr lang="en-GB">
                <a:highlight>
                  <a:schemeClr val="lt2"/>
                </a:highlight>
              </a:rPr>
              <a:t>preguntas</a:t>
            </a:r>
            <a:r>
              <a:rPr lang="en-GB"/>
              <a:t> responde la regresión lineal?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Regresión lineal </a:t>
            </a:r>
            <a:r>
              <a:rPr lang="en-GB">
                <a:highlight>
                  <a:schemeClr val="lt2"/>
                </a:highlight>
              </a:rPr>
              <a:t>simple</a:t>
            </a:r>
            <a:r>
              <a:rPr lang="en-GB"/>
              <a:t>: fórmula, coeficient</a:t>
            </a:r>
            <a:r>
              <a:rPr lang="en-GB"/>
              <a:t>es y mínimos cuadrados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Existencia de la relación: </a:t>
            </a:r>
            <a:r>
              <a:rPr lang="en-GB">
                <a:highlight>
                  <a:schemeClr val="lt2"/>
                </a:highlight>
              </a:rPr>
              <a:t>p-value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>
                <a:highlight>
                  <a:schemeClr val="lt2"/>
                </a:highlight>
              </a:rPr>
              <a:t>Accuracy</a:t>
            </a:r>
            <a:r>
              <a:rPr lang="en-GB"/>
              <a:t> del modelo: RSE y R</a:t>
            </a:r>
            <a:r>
              <a:rPr baseline="30000" lang="en-GB"/>
              <a:t>2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Regresión </a:t>
            </a:r>
            <a:r>
              <a:rPr lang="en-GB">
                <a:highlight>
                  <a:schemeClr val="lt2"/>
                </a:highlight>
              </a:rPr>
              <a:t>múltiple</a:t>
            </a:r>
            <a:r>
              <a:rPr lang="en-GB"/>
              <a:t>: ¿por qué no una simple por cada variable?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Variables independientes </a:t>
            </a:r>
            <a:r>
              <a:rPr lang="en-GB">
                <a:highlight>
                  <a:schemeClr val="lt2"/>
                </a:highlight>
              </a:rPr>
              <a:t>cualitativas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Términos de </a:t>
            </a:r>
            <a:r>
              <a:rPr lang="en-GB">
                <a:highlight>
                  <a:schemeClr val="lt2"/>
                </a:highlight>
              </a:rPr>
              <a:t>interacción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>
                <a:highlight>
                  <a:schemeClr val="lt2"/>
                </a:highlight>
              </a:rPr>
              <a:t>Limitaciones</a:t>
            </a:r>
            <a:r>
              <a:rPr lang="en-GB"/>
              <a:t>: relaciones no-lineales, outliers, colinearidad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Comparación con un modelo </a:t>
            </a:r>
            <a:r>
              <a:rPr lang="en-GB">
                <a:highlight>
                  <a:schemeClr val="lt2"/>
                </a:highlight>
              </a:rPr>
              <a:t>no-paramétrico</a:t>
            </a:r>
            <a:r>
              <a:rPr lang="en-GB"/>
              <a:t>: regresión KNN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I.</a:t>
            </a:r>
            <a:r>
              <a:rPr lang="en-GB"/>
              <a:t>¿Qué preguntas responde la regresión lineal?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